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41" r:id="rId2"/>
    <p:sldId id="542" r:id="rId3"/>
    <p:sldId id="543" r:id="rId4"/>
    <p:sldId id="544" r:id="rId5"/>
  </p:sldIdLst>
  <p:sldSz cx="9144000" cy="6858000" type="screen4x3"/>
  <p:notesSz cx="6648450" cy="97821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C8E"/>
    <a:srgbClr val="85DFFF"/>
    <a:srgbClr val="1BE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01" autoAdjust="0"/>
  </p:normalViewPr>
  <p:slideViewPr>
    <p:cSldViewPr>
      <p:cViewPr varScale="1">
        <p:scale>
          <a:sx n="67" d="100"/>
          <a:sy n="67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0995" cy="489108"/>
          </a:xfrm>
          <a:prstGeom prst="rect">
            <a:avLst/>
          </a:prstGeom>
        </p:spPr>
        <p:txBody>
          <a:bodyPr vert="horz" lIns="90446" tIns="45223" rIns="90446" bIns="45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917" y="1"/>
            <a:ext cx="2880995" cy="489108"/>
          </a:xfrm>
          <a:prstGeom prst="rect">
            <a:avLst/>
          </a:prstGeom>
        </p:spPr>
        <p:txBody>
          <a:bodyPr vert="horz" lIns="90446" tIns="45223" rIns="90446" bIns="45223" rtlCol="0"/>
          <a:lstStyle>
            <a:lvl1pPr algn="r">
              <a:defRPr sz="1200"/>
            </a:lvl1pPr>
          </a:lstStyle>
          <a:p>
            <a:fld id="{17A77CA4-5A26-418C-928D-DC38DD8AD0BF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291370"/>
            <a:ext cx="2880995" cy="489108"/>
          </a:xfrm>
          <a:prstGeom prst="rect">
            <a:avLst/>
          </a:prstGeom>
        </p:spPr>
        <p:txBody>
          <a:bodyPr vert="horz" lIns="90446" tIns="45223" rIns="90446" bIns="45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917" y="9291370"/>
            <a:ext cx="2880995" cy="489108"/>
          </a:xfrm>
          <a:prstGeom prst="rect">
            <a:avLst/>
          </a:prstGeom>
        </p:spPr>
        <p:txBody>
          <a:bodyPr vert="horz" lIns="90446" tIns="45223" rIns="90446" bIns="45223" rtlCol="0" anchor="b"/>
          <a:lstStyle>
            <a:lvl1pPr algn="r">
              <a:defRPr sz="1200"/>
            </a:lvl1pPr>
          </a:lstStyle>
          <a:p>
            <a:fld id="{391D1E21-31E1-4DE2-91BA-D7F45986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0995" cy="489108"/>
          </a:xfrm>
          <a:prstGeom prst="rect">
            <a:avLst/>
          </a:prstGeom>
        </p:spPr>
        <p:txBody>
          <a:bodyPr vert="horz" lIns="90446" tIns="45223" rIns="90446" bIns="45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7" y="1"/>
            <a:ext cx="2880995" cy="489108"/>
          </a:xfrm>
          <a:prstGeom prst="rect">
            <a:avLst/>
          </a:prstGeom>
        </p:spPr>
        <p:txBody>
          <a:bodyPr vert="horz" lIns="90446" tIns="45223" rIns="90446" bIns="45223" rtlCol="0"/>
          <a:lstStyle>
            <a:lvl1pPr algn="r">
              <a:defRPr sz="1200"/>
            </a:lvl1pPr>
          </a:lstStyle>
          <a:p>
            <a:fld id="{E59CE0CE-7E16-4FE7-AE57-724E757EAEF9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9500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6" tIns="45223" rIns="90446" bIns="45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46533"/>
            <a:ext cx="5318760" cy="4401979"/>
          </a:xfrm>
          <a:prstGeom prst="rect">
            <a:avLst/>
          </a:prstGeom>
        </p:spPr>
        <p:txBody>
          <a:bodyPr vert="horz" lIns="90446" tIns="45223" rIns="90446" bIns="45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91370"/>
            <a:ext cx="2880995" cy="489108"/>
          </a:xfrm>
          <a:prstGeom prst="rect">
            <a:avLst/>
          </a:prstGeom>
        </p:spPr>
        <p:txBody>
          <a:bodyPr vert="horz" lIns="90446" tIns="45223" rIns="90446" bIns="45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7" y="9291370"/>
            <a:ext cx="2880995" cy="489108"/>
          </a:xfrm>
          <a:prstGeom prst="rect">
            <a:avLst/>
          </a:prstGeom>
        </p:spPr>
        <p:txBody>
          <a:bodyPr vert="horz" lIns="90446" tIns="45223" rIns="90446" bIns="45223" rtlCol="0" anchor="b"/>
          <a:lstStyle>
            <a:lvl1pPr algn="r">
              <a:defRPr sz="1200"/>
            </a:lvl1pPr>
          </a:lstStyle>
          <a:p>
            <a:fld id="{75C5ED17-03FB-4DB8-A22A-17A7A5E85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ZA" smtClean="0"/>
              <a:t> </a:t>
            </a: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7B961C-8525-45F0-84EC-DED0E22C4C5E}" type="slidenum">
              <a:rPr lang="en-US" sz="1300" smtClean="0"/>
              <a:pPr eaLnBrk="1" hangingPunct="1"/>
              <a:t>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ZA" smtClean="0"/>
              <a:t> </a:t>
            </a: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595000-432C-4828-8C95-ABDE9BCFE85B}" type="slidenum">
              <a:rPr lang="en-US" sz="1300" smtClean="0"/>
              <a:pPr eaLnBrk="1" hangingPunct="1"/>
              <a:t>2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ZA" smtClean="0"/>
              <a:t> </a:t>
            </a: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F9A46E-C649-43C8-96E4-461B26651C47}" type="slidenum">
              <a:rPr lang="en-US" sz="1300" smtClean="0"/>
              <a:pPr eaLnBrk="1" hangingPunct="1"/>
              <a:t>3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2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2E1FD-0495-4CEC-9417-0AF5BB47E6DA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za.linkedin.com/in/DrJamesARobertsonERPDoctor" TargetMode="External"/><Relationship Id="rId4" Type="http://schemas.openxmlformats.org/officeDocument/2006/relationships/hyperlink" Target="mailto:James@JamesARobertso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9705"/>
            <a:ext cx="9144000" cy="435768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9396" name="TextBox 19"/>
          <p:cNvSpPr txBox="1">
            <a:spLocks noChangeArrowheads="1"/>
          </p:cNvSpPr>
          <p:nvPr/>
        </p:nvSpPr>
        <p:spPr bwMode="auto">
          <a:xfrm>
            <a:off x="107950" y="200695"/>
            <a:ext cx="6335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ZA" dirty="0"/>
              <a:t>If you do not act within 48 hours you probably never will – act TODAY! </a:t>
            </a:r>
            <a:r>
              <a:rPr lang="en-ZA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9238" y="1426915"/>
            <a:ext cx="86455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150C8E"/>
                </a:solidFill>
              </a:rPr>
              <a:t>What is your single most important insight from this presentation?</a:t>
            </a:r>
          </a:p>
          <a:p>
            <a:endParaRPr lang="en-US" dirty="0">
              <a:solidFill>
                <a:srgbClr val="150C8E"/>
              </a:solidFill>
            </a:endParaRPr>
          </a:p>
          <a:p>
            <a:r>
              <a:rPr lang="en-US" dirty="0">
                <a:solidFill>
                  <a:srgbClr val="150C8E"/>
                </a:solidFill>
              </a:rPr>
              <a:t>What is the single most practical action that you can take tomorrow to apply ERP more effectively?</a:t>
            </a:r>
          </a:p>
        </p:txBody>
      </p:sp>
    </p:spTree>
    <p:extLst>
      <p:ext uri="{BB962C8B-B14F-4D97-AF65-F5344CB8AC3E}">
        <p14:creationId xmlns:p14="http://schemas.microsoft.com/office/powerpoint/2010/main" val="6778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dge over Lush Gorge iStock_000005395408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913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950" y="115888"/>
            <a:ext cx="6786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ZA" dirty="0"/>
              <a:t>Design ERP and </a:t>
            </a:r>
            <a:r>
              <a:rPr lang="en-ZA" dirty="0" smtClean="0"/>
              <a:t>IT solutions </a:t>
            </a:r>
            <a:r>
              <a:rPr lang="en-ZA" dirty="0"/>
              <a:t>like bridges ...</a:t>
            </a:r>
          </a:p>
          <a:p>
            <a:r>
              <a:rPr lang="en-ZA" dirty="0"/>
              <a:t>Not to fall down but to 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79388" y="214313"/>
            <a:ext cx="6786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ZA"/>
              <a:t>Acknowledgements</a:t>
            </a: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1643063"/>
            <a:ext cx="50006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/>
              <a:t>My clients, associates and staff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My parents Angus and Thelma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My wife </a:t>
            </a:r>
            <a:r>
              <a:rPr lang="en-US" sz="1600" dirty="0" smtClean="0"/>
              <a:t>Erba</a:t>
            </a:r>
            <a:endParaRPr lang="en-US" sz="1600" dirty="0"/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My children Alexandra and Struan</a:t>
            </a:r>
          </a:p>
          <a:p>
            <a:pPr eaLnBrk="1" hangingPunct="1"/>
            <a:endParaRPr lang="en-ZA" sz="1600" dirty="0"/>
          </a:p>
          <a:p>
            <a:pPr eaLnBrk="1" hangingPunct="1"/>
            <a:r>
              <a:rPr lang="en-ZA" sz="1600" dirty="0"/>
              <a:t>Other significant people in my life who have</a:t>
            </a:r>
          </a:p>
          <a:p>
            <a:pPr eaLnBrk="1" hangingPunct="1"/>
            <a:r>
              <a:rPr lang="en-ZA" sz="1600" dirty="0"/>
              <a:t>     contributed to me gaining this knowledge</a:t>
            </a:r>
            <a:endParaRPr lang="en-US" sz="16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0" y="435768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Psalm 136:5 </a:t>
            </a:r>
            <a:r>
              <a:rPr lang="en-US" i="1">
                <a:solidFill>
                  <a:srgbClr val="002060"/>
                </a:solidFill>
              </a:rPr>
              <a:t>"To Him who by wisdom made the heavens, for His mercy endures forever;"</a:t>
            </a:r>
          </a:p>
        </p:txBody>
      </p:sp>
      <p:pic>
        <p:nvPicPr>
          <p:cNvPr id="9" name="Picture 8" descr="Bridge over Lush Gorge iStock_000005395408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428750"/>
            <a:ext cx="46926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 descr="jara final logo 2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238625"/>
            <a:ext cx="301625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76600" y="5589588"/>
            <a:ext cx="5688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Assisting clients to thrive through the effective strategic application of IT and ERP</a:t>
            </a:r>
          </a:p>
        </p:txBody>
      </p:sp>
    </p:spTree>
    <p:extLst>
      <p:ext uri="{BB962C8B-B14F-4D97-AF65-F5344CB8AC3E}">
        <p14:creationId xmlns:p14="http://schemas.microsoft.com/office/powerpoint/2010/main" val="1941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06151352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428736"/>
            <a:ext cx="3929057" cy="3071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6143644"/>
            <a:ext cx="80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tx2"/>
                </a:solidFill>
              </a:rPr>
              <a:t>Finding the missing pieces of your I.T. and strategy puzzles</a:t>
            </a:r>
            <a:endParaRPr lang="en-US" sz="1600" b="1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2860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chemeClr val="tx2"/>
                </a:solidFill>
              </a:rPr>
              <a:t>Questions?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5214950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Please remember to complete the evaluation forms</a:t>
            </a:r>
            <a:endParaRPr lang="en-ZA" b="1" dirty="0" smtClean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90" y="1500174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Dr James Robertson PrEng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James A Robertson &amp; Associates</a:t>
            </a:r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www.James-A-Robertson-and-Associates.com</a:t>
            </a:r>
          </a:p>
          <a:p>
            <a:r>
              <a:rPr lang="en-US" sz="1400" b="1" dirty="0" smtClean="0"/>
              <a:t>email: </a:t>
            </a:r>
            <a:r>
              <a:rPr lang="en-US" sz="1400" b="1" dirty="0" smtClean="0">
                <a:hlinkClick r:id="rId4"/>
              </a:rPr>
              <a:t>James@JamesARobertson.com</a:t>
            </a:r>
            <a:endParaRPr lang="en-US" sz="1400" b="1" dirty="0" smtClean="0"/>
          </a:p>
          <a:p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581128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LinkedIn: </a:t>
            </a:r>
            <a:r>
              <a:rPr lang="en-US" sz="1400" b="1" dirty="0">
                <a:solidFill>
                  <a:schemeClr val="tx2"/>
                </a:solidFill>
                <a:hlinkClick r:id="rId5"/>
              </a:rPr>
              <a:t>http://za.LinkedIn.com/in/DrJamesARobertsonERPDoctor</a:t>
            </a:r>
            <a:endParaRPr lang="en-US" sz="1400" b="1" dirty="0">
              <a:solidFill>
                <a:schemeClr val="tx2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13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AR&amp;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3842</TotalTime>
  <Words>173</Words>
  <Application>Microsoft Office PowerPoint</Application>
  <PresentationFormat>On-screen Show (4:3)</PresentationFormat>
  <Paragraphs>41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Robertson</dc:creator>
  <cp:lastModifiedBy>Dr James Robertson UK</cp:lastModifiedBy>
  <cp:revision>278</cp:revision>
  <dcterms:created xsi:type="dcterms:W3CDTF">2009-05-01T08:13:25Z</dcterms:created>
  <dcterms:modified xsi:type="dcterms:W3CDTF">2014-08-20T21:13:12Z</dcterms:modified>
</cp:coreProperties>
</file>